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32"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4" d="100"/>
          <a:sy n="84" d="100"/>
        </p:scale>
        <p:origin x="294" y="90"/>
      </p:cViewPr>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smtClean="0"/>
              <a:pPr/>
              <a:t>6/6/2020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5724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62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8836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7762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12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392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931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2209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919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6/6/2020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4504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smtClean="0"/>
              <a:pPr/>
              <a:t>6/6/2020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295857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5400" dirty="0"/>
              <a:t>客船クルーズの旅</a:t>
            </a:r>
            <a:br>
              <a:rPr lang="ja-JP" altLang="en-US" sz="5400" dirty="0"/>
            </a:br>
            <a:r>
              <a:rPr lang="ja-JP" altLang="en-US" sz="5400" dirty="0"/>
              <a:t>～贅沢な時間を洋上で楽しむ～</a:t>
            </a:r>
            <a:endParaRPr kumimoji="1" lang="ja-JP" altLang="en-US" sz="5400" dirty="0"/>
          </a:p>
        </p:txBody>
      </p:sp>
      <p:sp>
        <p:nvSpPr>
          <p:cNvPr id="3" name="サブタイトル 2"/>
          <p:cNvSpPr>
            <a:spLocks noGrp="1"/>
          </p:cNvSpPr>
          <p:nvPr>
            <p:ph type="subTitle" idx="1"/>
          </p:nvPr>
        </p:nvSpPr>
        <p:spPr/>
        <p:txBody>
          <a:bodyPr/>
          <a:lstStyle/>
          <a:p>
            <a:r>
              <a:rPr lang="ja-JP" altLang="en-US" dirty="0"/>
              <a:t>株式会社　オフィストラベルズ</a:t>
            </a:r>
          </a:p>
          <a:p>
            <a:r>
              <a:rPr lang="ja-JP" altLang="en-US" dirty="0"/>
              <a:t>クルーズアドバイザー　船戸美波</a:t>
            </a:r>
            <a:endParaRPr kumimoji="1" lang="ja-JP" altLang="en-US" dirty="0"/>
          </a:p>
        </p:txBody>
      </p:sp>
    </p:spTree>
    <p:extLst>
      <p:ext uri="{BB962C8B-B14F-4D97-AF65-F5344CB8AC3E}">
        <p14:creationId xmlns:p14="http://schemas.microsoft.com/office/powerpoint/2010/main" val="118072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客船クルーズの魅力</a:t>
            </a:r>
            <a:endParaRPr kumimoji="1" lang="ja-JP" altLang="en-US" dirty="0"/>
          </a:p>
        </p:txBody>
      </p:sp>
      <p:sp>
        <p:nvSpPr>
          <p:cNvPr id="3" name="コンテンツ プレースホルダー 2"/>
          <p:cNvSpPr>
            <a:spLocks noGrp="1"/>
          </p:cNvSpPr>
          <p:nvPr>
            <p:ph idx="1"/>
          </p:nvPr>
        </p:nvSpPr>
        <p:spPr/>
        <p:txBody>
          <a:bodyPr/>
          <a:lstStyle/>
          <a:p>
            <a:pPr algn="dist"/>
            <a:r>
              <a:rPr lang="ja-JP" altLang="en-US" dirty="0"/>
              <a:t>飛行機に乗らずに海外に行くことができます。</a:t>
            </a:r>
          </a:p>
          <a:p>
            <a:r>
              <a:rPr lang="ja-JP" altLang="en-US" dirty="0"/>
              <a:t>移動するごとに荷造りをする煩わしさがありません。</a:t>
            </a:r>
          </a:p>
          <a:p>
            <a:r>
              <a:rPr lang="ja-JP" altLang="en-US" dirty="0"/>
              <a:t>無料で船上のプールやジムなどの施設を利用できます。</a:t>
            </a:r>
          </a:p>
          <a:p>
            <a:pPr>
              <a:lnSpc>
                <a:spcPts val="4500"/>
              </a:lnSpc>
              <a:spcBef>
                <a:spcPts val="2000"/>
              </a:spcBef>
              <a:spcAft>
                <a:spcPts val="3000"/>
              </a:spcAft>
            </a:pPr>
            <a:r>
              <a:rPr lang="ja-JP" altLang="en-US" dirty="0"/>
              <a:t>宿泊、食事、移動がすべて船内でできるため、ゆったりとした時間を過ごせます。</a:t>
            </a:r>
          </a:p>
          <a:p>
            <a:r>
              <a:rPr lang="ja-JP" altLang="en-US" dirty="0"/>
              <a:t>船内でイベントやパーティが多数実施されるため、飽きることがありません。</a:t>
            </a:r>
            <a:endParaRPr lang="en-US" altLang="ja-JP" dirty="0"/>
          </a:p>
          <a:p>
            <a:pPr marL="45720" indent="0">
              <a:buNone/>
            </a:pPr>
            <a:endParaRPr kumimoji="1" lang="ja-JP" altLang="en-US" dirty="0"/>
          </a:p>
        </p:txBody>
      </p:sp>
      <p:sp>
        <p:nvSpPr>
          <p:cNvPr id="4" name="テキスト ボックス 3"/>
          <p:cNvSpPr txBox="1"/>
          <p:nvPr/>
        </p:nvSpPr>
        <p:spPr>
          <a:xfrm>
            <a:off x="7501180" y="1103114"/>
            <a:ext cx="1919115" cy="369332"/>
          </a:xfrm>
          <a:prstGeom prst="rect">
            <a:avLst/>
          </a:prstGeom>
          <a:noFill/>
        </p:spPr>
        <p:txBody>
          <a:bodyPr wrap="none" rtlCol="0">
            <a:spAutoFit/>
          </a:bodyPr>
          <a:lstStyle/>
          <a:p>
            <a:r>
              <a:rPr kumimoji="1" lang="ja-JP" altLang="en-US" dirty="0"/>
              <a:t>スライド番号：</a:t>
            </a:r>
            <a:fld id="{C7A79D46-0BC4-4759-AAF5-38F895094749}" type="slidenum">
              <a:rPr kumimoji="1" lang="ja-JP" altLang="en-US" smtClean="0"/>
              <a:t>2</a:t>
            </a:fld>
            <a:endParaRPr kumimoji="1" lang="ja-JP" altLang="en-US" dirty="0"/>
          </a:p>
        </p:txBody>
      </p:sp>
    </p:spTree>
    <p:extLst>
      <p:ext uri="{BB962C8B-B14F-4D97-AF65-F5344CB8AC3E}">
        <p14:creationId xmlns:p14="http://schemas.microsoft.com/office/powerpoint/2010/main" val="107789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優雅で華やかな洋上のホテルライフ</a:t>
            </a:r>
            <a:endParaRPr kumimoji="1" lang="ja-JP" altLang="en-US" dirty="0"/>
          </a:p>
        </p:txBody>
      </p:sp>
      <p:sp>
        <p:nvSpPr>
          <p:cNvPr id="3" name="コンテンツ プレースホルダー 2"/>
          <p:cNvSpPr>
            <a:spLocks noGrp="1"/>
          </p:cNvSpPr>
          <p:nvPr>
            <p:ph idx="1"/>
          </p:nvPr>
        </p:nvSpPr>
        <p:spPr>
          <a:xfrm>
            <a:off x="1143000" y="1965960"/>
            <a:ext cx="9872871" cy="4130040"/>
          </a:xfrm>
        </p:spPr>
        <p:txBody>
          <a:bodyPr>
            <a:normAutofit fontScale="92500" lnSpcReduction="20000"/>
          </a:bodyPr>
          <a:lstStyle/>
          <a:p>
            <a:r>
              <a:rPr lang="ja-JP" altLang="en-US" sz="1400" dirty="0"/>
              <a:t>朝</a:t>
            </a:r>
          </a:p>
          <a:p>
            <a:r>
              <a:rPr lang="en-US" altLang="ja-JP" sz="1400" dirty="0"/>
              <a:t>1</a:t>
            </a:r>
            <a:r>
              <a:rPr lang="ja-JP" altLang="en-US" sz="1400" dirty="0"/>
              <a:t>日のはじまり</a:t>
            </a:r>
          </a:p>
          <a:p>
            <a:r>
              <a:rPr lang="ja-JP" altLang="en-US" sz="1400" dirty="0"/>
              <a:t>朝食前にデッキでウォーキング</a:t>
            </a:r>
          </a:p>
          <a:p>
            <a:r>
              <a:rPr lang="ja-JP" altLang="en-US" sz="1400" dirty="0"/>
              <a:t>朝食をいただき、ラウンジでゆっくりくつろぎタイム</a:t>
            </a:r>
          </a:p>
          <a:p>
            <a:r>
              <a:rPr lang="ja-JP" altLang="en-US" sz="1400" dirty="0"/>
              <a:t>昼</a:t>
            </a:r>
          </a:p>
          <a:p>
            <a:r>
              <a:rPr lang="ja-JP" altLang="en-US" sz="1400" dirty="0"/>
              <a:t>イベントに参加</a:t>
            </a:r>
          </a:p>
          <a:p>
            <a:r>
              <a:rPr lang="ja-JP" altLang="en-US" sz="1400" dirty="0"/>
              <a:t>寄港地で下船しての観光</a:t>
            </a:r>
          </a:p>
          <a:p>
            <a:r>
              <a:rPr lang="ja-JP" altLang="en-US" sz="1400" dirty="0"/>
              <a:t>船内のイベントやセミナーに参加</a:t>
            </a:r>
          </a:p>
          <a:p>
            <a:r>
              <a:rPr lang="ja-JP" altLang="en-US" sz="1400" dirty="0"/>
              <a:t>ショッピングのほか、プールやミニゴルフで楽しくプレイ</a:t>
            </a:r>
          </a:p>
          <a:p>
            <a:r>
              <a:rPr lang="ja-JP" altLang="en-US" sz="1400" dirty="0"/>
              <a:t>夜</a:t>
            </a:r>
          </a:p>
          <a:p>
            <a:r>
              <a:rPr lang="ja-JP" altLang="en-US" sz="1400" dirty="0"/>
              <a:t>船長主催のカクテルパーティで乾杯</a:t>
            </a:r>
          </a:p>
          <a:p>
            <a:r>
              <a:rPr lang="ja-JP" altLang="en-US" sz="1400" dirty="0"/>
              <a:t>船長の挨拶で乾杯</a:t>
            </a:r>
          </a:p>
          <a:p>
            <a:r>
              <a:rPr lang="ja-JP" altLang="en-US" sz="1400" dirty="0"/>
              <a:t>コンサートやマジックショー、ビンゴ大会などが開催</a:t>
            </a:r>
            <a:endParaRPr kumimoji="1" lang="ja-JP" altLang="en-US" sz="1400" dirty="0"/>
          </a:p>
        </p:txBody>
      </p:sp>
    </p:spTree>
    <p:extLst>
      <p:ext uri="{BB962C8B-B14F-4D97-AF65-F5344CB8AC3E}">
        <p14:creationId xmlns:p14="http://schemas.microsoft.com/office/powerpoint/2010/main" val="2697523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気軽に楽しめるカジュアルクルーズ</a:t>
            </a:r>
            <a:endParaRPr kumimoji="1" lang="ja-JP" altLang="en-US" dirty="0"/>
          </a:p>
        </p:txBody>
      </p:sp>
      <p:sp>
        <p:nvSpPr>
          <p:cNvPr id="3" name="コンテンツ プレースホルダー 2"/>
          <p:cNvSpPr>
            <a:spLocks noGrp="1"/>
          </p:cNvSpPr>
          <p:nvPr>
            <p:ph idx="1"/>
          </p:nvPr>
        </p:nvSpPr>
        <p:spPr/>
        <p:txBody>
          <a:bodyPr>
            <a:normAutofit/>
          </a:bodyPr>
          <a:lstStyle/>
          <a:p>
            <a:pPr marL="45720" indent="0">
              <a:buNone/>
            </a:pPr>
            <a:r>
              <a:rPr lang="ja-JP" altLang="en-US" dirty="0"/>
              <a:t>クルーズが初めての方や、気軽に楽しみたいとお考えの方に最適</a:t>
            </a:r>
          </a:p>
          <a:p>
            <a:endParaRPr lang="ja-JP" altLang="en-US" dirty="0"/>
          </a:p>
          <a:p>
            <a:r>
              <a:rPr lang="ja-JP" altLang="en-US" dirty="0"/>
              <a:t>気軽にクルーズを楽しめる</a:t>
            </a:r>
          </a:p>
          <a:p>
            <a:pPr marL="1171575" lvl="1" indent="-182563"/>
            <a:r>
              <a:rPr lang="ja-JP" altLang="en-US" dirty="0"/>
              <a:t>クルーズ初心者の方に最適</a:t>
            </a:r>
          </a:p>
          <a:p>
            <a:pPr marL="1171575" lvl="1" indent="-182563"/>
            <a:r>
              <a:rPr lang="ja-JP" altLang="en-US" dirty="0"/>
              <a:t>ドレスコードがゆるく、フォーマルの着用回数も少ない</a:t>
            </a:r>
          </a:p>
          <a:p>
            <a:r>
              <a:rPr lang="ja-JP" altLang="en-US" dirty="0"/>
              <a:t>ワンナイトクルーズから</a:t>
            </a:r>
            <a:r>
              <a:rPr lang="en-US" altLang="ja-JP" dirty="0"/>
              <a:t>1</a:t>
            </a:r>
            <a:r>
              <a:rPr lang="ja-JP" altLang="en-US" dirty="0"/>
              <a:t>週間程度の期間を設定</a:t>
            </a:r>
          </a:p>
          <a:p>
            <a:pPr lvl="1"/>
            <a:r>
              <a:rPr lang="ja-JP" altLang="en-US" dirty="0"/>
              <a:t>期間は</a:t>
            </a:r>
            <a:r>
              <a:rPr lang="en-US" altLang="ja-JP" dirty="0"/>
              <a:t>1</a:t>
            </a:r>
            <a:r>
              <a:rPr lang="ja-JP" altLang="en-US" dirty="0"/>
              <a:t>日～</a:t>
            </a:r>
            <a:r>
              <a:rPr lang="en-US" altLang="ja-JP" dirty="0"/>
              <a:t>7</a:t>
            </a:r>
            <a:r>
              <a:rPr lang="ja-JP" altLang="en-US" dirty="0"/>
              <a:t>日間程度（海外クルーズの場合は</a:t>
            </a:r>
            <a:r>
              <a:rPr lang="en-US" altLang="ja-JP" dirty="0"/>
              <a:t>10</a:t>
            </a:r>
            <a:r>
              <a:rPr lang="ja-JP" altLang="en-US" dirty="0"/>
              <a:t>日～</a:t>
            </a:r>
            <a:r>
              <a:rPr lang="en-US" altLang="ja-JP" dirty="0"/>
              <a:t>15</a:t>
            </a:r>
            <a:r>
              <a:rPr lang="ja-JP" altLang="en-US" dirty="0"/>
              <a:t>日間前後のプランが多い）</a:t>
            </a:r>
          </a:p>
          <a:p>
            <a:pPr lvl="1"/>
            <a:r>
              <a:rPr lang="en-US" altLang="ja-JP" dirty="0"/>
              <a:t>1</a:t>
            </a:r>
            <a:r>
              <a:rPr lang="ja-JP" altLang="en-US" dirty="0"/>
              <a:t>泊の料金は</a:t>
            </a:r>
            <a:r>
              <a:rPr lang="en-US" altLang="ja-JP" dirty="0"/>
              <a:t>100US</a:t>
            </a:r>
            <a:r>
              <a:rPr lang="ja-JP" altLang="en-US" dirty="0"/>
              <a:t>＄前後～</a:t>
            </a:r>
            <a:endParaRPr kumimoji="1" lang="ja-JP" altLang="en-US" dirty="0"/>
          </a:p>
        </p:txBody>
      </p:sp>
    </p:spTree>
    <p:extLst>
      <p:ext uri="{BB962C8B-B14F-4D97-AF65-F5344CB8AC3E}">
        <p14:creationId xmlns:p14="http://schemas.microsoft.com/office/powerpoint/2010/main" val="12420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t>ワンランク上のラグジュアリークルーズ</a:t>
            </a:r>
            <a:endParaRPr kumimoji="1" lang="ja-JP" altLang="en-US" sz="4000" dirty="0"/>
          </a:p>
        </p:txBody>
      </p:sp>
      <p:sp>
        <p:nvSpPr>
          <p:cNvPr id="3" name="コンテンツ プレースホルダー 2"/>
          <p:cNvSpPr>
            <a:spLocks noGrp="1"/>
          </p:cNvSpPr>
          <p:nvPr>
            <p:ph idx="1"/>
          </p:nvPr>
        </p:nvSpPr>
        <p:spPr/>
        <p:txBody>
          <a:bodyPr>
            <a:normAutofit/>
          </a:bodyPr>
          <a:lstStyle/>
          <a:p>
            <a:pPr marL="45720" indent="0">
              <a:buNone/>
            </a:pPr>
            <a:r>
              <a:rPr lang="ja-JP" altLang="en-US" dirty="0"/>
              <a:t>ワンランク上の客船や上質なお食事を楽しみたいとお考えの方に最適</a:t>
            </a:r>
          </a:p>
          <a:p>
            <a:endParaRPr lang="ja-JP" altLang="en-US" dirty="0"/>
          </a:p>
          <a:p>
            <a:pPr>
              <a:buClr>
                <a:schemeClr val="accent2"/>
              </a:buClr>
              <a:buFont typeface="Wingdings" panose="05000000000000000000" pitchFamily="2" charset="2"/>
              <a:buChar char="u"/>
            </a:pPr>
            <a:r>
              <a:rPr lang="ja-JP" altLang="en-US" b="1" i="1" u="sng" dirty="0">
                <a:solidFill>
                  <a:schemeClr val="accent4"/>
                </a:solidFill>
              </a:rPr>
              <a:t>ワンランク上の客船や上質な食事</a:t>
            </a:r>
          </a:p>
          <a:p>
            <a:pPr lvl="1"/>
            <a:r>
              <a:rPr lang="ja-JP" altLang="en-US" dirty="0"/>
              <a:t>船の食事、施設、サービスが超一流</a:t>
            </a:r>
          </a:p>
          <a:p>
            <a:pPr lvl="1"/>
            <a:r>
              <a:rPr lang="ja-JP" altLang="en-US" dirty="0"/>
              <a:t>ディナーの際のタキシードやカクテルドレス、着物などの服装が必要</a:t>
            </a:r>
          </a:p>
          <a:p>
            <a:pPr>
              <a:buClr>
                <a:schemeClr val="accent2"/>
              </a:buClr>
              <a:buFont typeface="Wingdings" panose="05000000000000000000" pitchFamily="2" charset="2"/>
              <a:buChar char="u"/>
            </a:pPr>
            <a:r>
              <a:rPr lang="ja-JP" altLang="en-US" dirty="0"/>
              <a:t>ゆったりとした期間と高めの価格設定</a:t>
            </a:r>
          </a:p>
          <a:p>
            <a:pPr lvl="1"/>
            <a:r>
              <a:rPr lang="ja-JP" altLang="en-US" dirty="0"/>
              <a:t>海外クルーズの場合は</a:t>
            </a:r>
            <a:r>
              <a:rPr lang="en-US" altLang="ja-JP" dirty="0"/>
              <a:t>9</a:t>
            </a:r>
            <a:r>
              <a:rPr lang="ja-JP" altLang="en-US" dirty="0"/>
              <a:t>日～</a:t>
            </a:r>
            <a:r>
              <a:rPr lang="en-US" altLang="ja-JP" dirty="0"/>
              <a:t>20</a:t>
            </a:r>
            <a:r>
              <a:rPr lang="ja-JP" altLang="en-US" dirty="0"/>
              <a:t>日間前後のプランが多い</a:t>
            </a:r>
          </a:p>
          <a:p>
            <a:pPr lvl="1"/>
            <a:r>
              <a:rPr lang="en-US" altLang="ja-JP" dirty="0"/>
              <a:t>1</a:t>
            </a:r>
            <a:r>
              <a:rPr lang="ja-JP" altLang="en-US" dirty="0"/>
              <a:t>泊の料金は</a:t>
            </a:r>
            <a:r>
              <a:rPr lang="en-US" altLang="ja-JP" dirty="0"/>
              <a:t>400</a:t>
            </a:r>
            <a:r>
              <a:rPr lang="ja-JP" altLang="en-US" dirty="0"/>
              <a:t>～</a:t>
            </a:r>
            <a:r>
              <a:rPr lang="en-US" altLang="ja-JP" dirty="0"/>
              <a:t>600US</a:t>
            </a:r>
            <a:r>
              <a:rPr lang="ja-JP" altLang="en-US" dirty="0"/>
              <a:t>＄前後～</a:t>
            </a:r>
            <a:endParaRPr kumimoji="1" lang="ja-JP" altLang="en-US" dirty="0"/>
          </a:p>
        </p:txBody>
      </p:sp>
    </p:spTree>
    <p:extLst>
      <p:ext uri="{BB962C8B-B14F-4D97-AF65-F5344CB8AC3E}">
        <p14:creationId xmlns:p14="http://schemas.microsoft.com/office/powerpoint/2010/main" val="3310012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よくある質問</a:t>
            </a:r>
          </a:p>
        </p:txBody>
      </p:sp>
      <p:sp>
        <p:nvSpPr>
          <p:cNvPr id="3" name="コンテンツ プレースホルダー 2"/>
          <p:cNvSpPr>
            <a:spLocks noGrp="1"/>
          </p:cNvSpPr>
          <p:nvPr>
            <p:ph idx="1"/>
          </p:nvPr>
        </p:nvSpPr>
        <p:spPr/>
        <p:txBody>
          <a:bodyPr>
            <a:normAutofit fontScale="85000" lnSpcReduction="20000"/>
          </a:bodyPr>
          <a:lstStyle/>
          <a:p>
            <a:r>
              <a:rPr lang="en-US" altLang="ja-JP" dirty="0"/>
              <a:t>Q1</a:t>
            </a:r>
            <a:r>
              <a:rPr lang="ja-JP" altLang="en-US" dirty="0"/>
              <a:t>　ドレスコードはありますか？</a:t>
            </a:r>
          </a:p>
          <a:p>
            <a:pPr lvl="1"/>
            <a:r>
              <a:rPr lang="ja-JP" altLang="en-US" dirty="0"/>
              <a:t>ドレスコードは船会社によっても異なりますが、おおむね以下のように分類しています。</a:t>
            </a:r>
          </a:p>
          <a:p>
            <a:pPr lvl="2"/>
            <a:r>
              <a:rPr lang="ja-JP" altLang="en-US" dirty="0"/>
              <a:t>カジュアル	普段のリラックスできる服装</a:t>
            </a:r>
          </a:p>
          <a:p>
            <a:pPr lvl="3"/>
            <a:r>
              <a:rPr lang="ja-JP" altLang="en-US" dirty="0"/>
              <a:t>男性：襟のあるシャツに長ズボンなど</a:t>
            </a:r>
          </a:p>
          <a:p>
            <a:pPr lvl="3"/>
            <a:r>
              <a:rPr lang="ja-JP" altLang="en-US" dirty="0"/>
              <a:t>女性：ブラウスにスカートやスラックスなど</a:t>
            </a:r>
          </a:p>
          <a:p>
            <a:pPr lvl="3"/>
            <a:r>
              <a:rPr lang="ja-JP" altLang="en-US" dirty="0"/>
              <a:t>ただし、ラフなショートパンツ、</a:t>
            </a:r>
            <a:r>
              <a:rPr lang="en-US" altLang="ja-JP" dirty="0"/>
              <a:t>T</a:t>
            </a:r>
            <a:r>
              <a:rPr lang="ja-JP" altLang="en-US" dirty="0"/>
              <a:t>シャツ、ジーンズはご遠慮ください。</a:t>
            </a:r>
          </a:p>
          <a:p>
            <a:pPr lvl="2"/>
            <a:r>
              <a:rPr lang="ja-JP" altLang="en-US" dirty="0"/>
              <a:t>セミフォーマル	お洒落なメインダイニングやお芝居に行くような服装</a:t>
            </a:r>
          </a:p>
          <a:p>
            <a:pPr lvl="3"/>
            <a:r>
              <a:rPr lang="ja-JP" altLang="en-US" dirty="0"/>
              <a:t>男性：ジャケットにネクタイ</a:t>
            </a:r>
          </a:p>
          <a:p>
            <a:pPr lvl="3"/>
            <a:r>
              <a:rPr lang="ja-JP" altLang="en-US" dirty="0"/>
              <a:t>女性：ワンピースやスーツなど</a:t>
            </a:r>
          </a:p>
          <a:p>
            <a:pPr lvl="2"/>
            <a:r>
              <a:rPr lang="ja-JP" altLang="en-US" dirty="0"/>
              <a:t>フォーマル	パーティーや結婚式に出席するような服装</a:t>
            </a:r>
          </a:p>
          <a:p>
            <a:pPr lvl="3"/>
            <a:r>
              <a:rPr lang="ja-JP" altLang="en-US" dirty="0"/>
              <a:t>男性：タキシードまたはダークスーツにネクタイ</a:t>
            </a:r>
          </a:p>
          <a:p>
            <a:pPr lvl="3"/>
            <a:r>
              <a:rPr lang="ja-JP" altLang="en-US" dirty="0"/>
              <a:t>女性：イブニングドレスやカクテルドレス、和服など</a:t>
            </a:r>
          </a:p>
          <a:p>
            <a:r>
              <a:rPr lang="en-US" altLang="ja-JP" dirty="0"/>
              <a:t>Q2</a:t>
            </a:r>
            <a:r>
              <a:rPr lang="ja-JP" altLang="en-US" dirty="0"/>
              <a:t>　船酔いはしませんか？</a:t>
            </a:r>
          </a:p>
          <a:p>
            <a:pPr lvl="1"/>
            <a:r>
              <a:rPr lang="ja-JP" altLang="en-US" dirty="0"/>
              <a:t>天候や海の状況によって、多少の揺れはありますが、ほとんどのクルーズ船には「フィンスタビライザー」という横揺れを防止する装置がついています。この装置により、ほとんど横揺れを感じることはありません。それでも、ご心配な方は酔い止めの薬をご用意ください。</a:t>
            </a:r>
          </a:p>
        </p:txBody>
      </p:sp>
    </p:spTree>
    <p:extLst>
      <p:ext uri="{BB962C8B-B14F-4D97-AF65-F5344CB8AC3E}">
        <p14:creationId xmlns:p14="http://schemas.microsoft.com/office/powerpoint/2010/main" val="296108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ドレスコードについて</a:t>
            </a:r>
          </a:p>
        </p:txBody>
      </p:sp>
      <p:sp>
        <p:nvSpPr>
          <p:cNvPr id="3" name="コンテンツ プレースホルダー 2"/>
          <p:cNvSpPr>
            <a:spLocks noGrp="1"/>
          </p:cNvSpPr>
          <p:nvPr>
            <p:ph idx="1"/>
          </p:nvPr>
        </p:nvSpPr>
        <p:spPr/>
        <p:txBody>
          <a:bodyPr/>
          <a:lstStyle/>
          <a:p>
            <a:pPr>
              <a:tabLst>
                <a:tab pos="8640000" algn="r"/>
              </a:tabLst>
            </a:pPr>
            <a:r>
              <a:rPr kumimoji="1" lang="ja-JP" altLang="en-US" dirty="0"/>
              <a:t>カジュアル　普段のリラックスできる服装</a:t>
            </a:r>
            <a:endParaRPr kumimoji="1" lang="en-US" altLang="ja-JP" dirty="0"/>
          </a:p>
          <a:p>
            <a:pPr>
              <a:tabLst>
                <a:tab pos="8640000" algn="r"/>
              </a:tabLst>
            </a:pPr>
            <a:r>
              <a:rPr lang="ja-JP" altLang="en-US" dirty="0"/>
              <a:t>セミフォーマル　ホテルのメインダイニングに行くような服装</a:t>
            </a:r>
            <a:endParaRPr lang="en-US" altLang="ja-JP" dirty="0"/>
          </a:p>
          <a:p>
            <a:pPr>
              <a:tabLst>
                <a:tab pos="8640000" algn="r"/>
              </a:tabLst>
            </a:pPr>
            <a:r>
              <a:rPr kumimoji="1" lang="ja-JP" altLang="en-US" dirty="0"/>
              <a:t>フォーマル　パーティに出席するような服装</a:t>
            </a:r>
          </a:p>
        </p:txBody>
      </p:sp>
      <p:sp>
        <p:nvSpPr>
          <p:cNvPr id="4" name="テキスト ボックス 3"/>
          <p:cNvSpPr txBox="1"/>
          <p:nvPr/>
        </p:nvSpPr>
        <p:spPr>
          <a:xfrm>
            <a:off x="1143000" y="5098944"/>
            <a:ext cx="8632556" cy="830997"/>
          </a:xfrm>
          <a:prstGeom prst="rect">
            <a:avLst/>
          </a:prstGeom>
          <a:noFill/>
        </p:spPr>
        <p:txBody>
          <a:bodyPr wrap="square" rtlCol="0">
            <a:spAutoFit/>
          </a:bodyPr>
          <a:lstStyle/>
          <a:p>
            <a:r>
              <a:rPr kumimoji="1" lang="ja-JP" altLang="en-US" sz="2400" dirty="0"/>
              <a:t>・</a:t>
            </a:r>
            <a:r>
              <a:rPr kumimoji="1" lang="en-US" altLang="ja-JP" sz="2400" dirty="0"/>
              <a:t>Shorts and t-shirts and jeans are prohibited.</a:t>
            </a:r>
          </a:p>
          <a:p>
            <a:r>
              <a:rPr kumimoji="1" lang="ja-JP" altLang="en-US" sz="2400" dirty="0"/>
              <a:t>・</a:t>
            </a:r>
            <a:r>
              <a:rPr kumimoji="1" lang="en-US" altLang="ja-JP" sz="2400" dirty="0"/>
              <a:t>please prepare a formal suit or dress.</a:t>
            </a:r>
          </a:p>
        </p:txBody>
      </p:sp>
    </p:spTree>
    <p:extLst>
      <p:ext uri="{BB962C8B-B14F-4D97-AF65-F5344CB8AC3E}">
        <p14:creationId xmlns:p14="http://schemas.microsoft.com/office/powerpoint/2010/main" val="222106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客船の紹介</a:t>
            </a:r>
          </a:p>
        </p:txBody>
      </p:sp>
      <p:sp>
        <p:nvSpPr>
          <p:cNvPr id="8" name="テキスト プレースホルダー 7"/>
          <p:cNvSpPr>
            <a:spLocks noGrp="1"/>
          </p:cNvSpPr>
          <p:nvPr>
            <p:ph type="body" idx="1"/>
          </p:nvPr>
        </p:nvSpPr>
        <p:spPr/>
        <p:txBody>
          <a:bodyPr>
            <a:normAutofit/>
          </a:bodyPr>
          <a:lstStyle/>
          <a:p>
            <a:r>
              <a:rPr lang="ja-JP" altLang="en-US" dirty="0"/>
              <a:t>客船</a:t>
            </a:r>
            <a:r>
              <a:rPr lang="en-US" altLang="ja-JP" dirty="0"/>
              <a:t>A</a:t>
            </a:r>
          </a:p>
        </p:txBody>
      </p:sp>
      <p:sp>
        <p:nvSpPr>
          <p:cNvPr id="5" name="コンテンツ プレースホルダー 4"/>
          <p:cNvSpPr>
            <a:spLocks noGrp="1"/>
          </p:cNvSpPr>
          <p:nvPr>
            <p:ph sz="half" idx="2"/>
          </p:nvPr>
        </p:nvSpPr>
        <p:spPr/>
        <p:txBody>
          <a:bodyPr/>
          <a:lstStyle/>
          <a:p>
            <a:r>
              <a:rPr lang="ja-JP" altLang="en-US" spc="600" dirty="0"/>
              <a:t>総トン数：</a:t>
            </a:r>
            <a:r>
              <a:rPr lang="en-US" altLang="ja-JP" spc="600" dirty="0"/>
              <a:t>50,000</a:t>
            </a:r>
            <a:r>
              <a:rPr lang="ja-JP" altLang="en-US" spc="600" dirty="0"/>
              <a:t>トン</a:t>
            </a:r>
          </a:p>
          <a:p>
            <a:r>
              <a:rPr lang="ja-JP" altLang="en-US" spc="600" dirty="0"/>
              <a:t>乗客定員： </a:t>
            </a:r>
            <a:r>
              <a:rPr lang="en-US" altLang="ja-JP" spc="600" dirty="0"/>
              <a:t>870</a:t>
            </a:r>
            <a:r>
              <a:rPr lang="ja-JP" altLang="en-US" spc="600" dirty="0"/>
              <a:t>人</a:t>
            </a:r>
          </a:p>
        </p:txBody>
      </p:sp>
      <p:sp>
        <p:nvSpPr>
          <p:cNvPr id="9" name="テキスト プレースホルダー 8"/>
          <p:cNvSpPr>
            <a:spLocks noGrp="1"/>
          </p:cNvSpPr>
          <p:nvPr>
            <p:ph type="body" sz="quarter" idx="3"/>
          </p:nvPr>
        </p:nvSpPr>
        <p:spPr/>
        <p:txBody>
          <a:bodyPr>
            <a:normAutofit/>
          </a:bodyPr>
          <a:lstStyle/>
          <a:p>
            <a:r>
              <a:rPr lang="ja-JP" altLang="en-US" dirty="0"/>
              <a:t>客船</a:t>
            </a:r>
            <a:r>
              <a:rPr lang="en-US" altLang="ja-JP" dirty="0"/>
              <a:t>B</a:t>
            </a:r>
          </a:p>
        </p:txBody>
      </p:sp>
      <p:sp>
        <p:nvSpPr>
          <p:cNvPr id="7" name="コンテンツ プレースホルダー 6"/>
          <p:cNvSpPr>
            <a:spLocks noGrp="1"/>
          </p:cNvSpPr>
          <p:nvPr>
            <p:ph sz="quarter" idx="4"/>
          </p:nvPr>
        </p:nvSpPr>
        <p:spPr/>
        <p:txBody>
          <a:bodyPr/>
          <a:lstStyle/>
          <a:p>
            <a:r>
              <a:rPr lang="ja-JP" altLang="en-US" dirty="0"/>
              <a:t>総トン数：</a:t>
            </a:r>
            <a:r>
              <a:rPr lang="en-US" altLang="ja-JP" dirty="0"/>
              <a:t>22,500</a:t>
            </a:r>
            <a:r>
              <a:rPr lang="ja-JP" altLang="en-US" dirty="0"/>
              <a:t>トン</a:t>
            </a:r>
          </a:p>
          <a:p>
            <a:r>
              <a:rPr lang="ja-JP" altLang="en-US" dirty="0"/>
              <a:t>乗客定員： </a:t>
            </a:r>
            <a:r>
              <a:rPr lang="en-US" altLang="ja-JP" dirty="0"/>
              <a:t>530</a:t>
            </a:r>
            <a:r>
              <a:rPr lang="ja-JP" altLang="en-US" dirty="0"/>
              <a:t>人</a:t>
            </a:r>
          </a:p>
        </p:txBody>
      </p:sp>
    </p:spTree>
    <p:extLst>
      <p:ext uri="{BB962C8B-B14F-4D97-AF65-F5344CB8AC3E}">
        <p14:creationId xmlns:p14="http://schemas.microsoft.com/office/powerpoint/2010/main" val="2276363510"/>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TC103457444[[fn=ベース]]</Template>
  <TotalTime>0</TotalTime>
  <Words>595</Words>
  <Application>Microsoft Office PowerPoint</Application>
  <PresentationFormat>ワイド画面</PresentationFormat>
  <Paragraphs>70</Paragraphs>
  <Slides>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Corbel</vt:lpstr>
      <vt:lpstr>Wingdings</vt:lpstr>
      <vt:lpstr>基礎</vt:lpstr>
      <vt:lpstr>客船クルーズの旅 ～贅沢な時間を洋上で楽しむ～</vt:lpstr>
      <vt:lpstr>客船クルーズの魅力</vt:lpstr>
      <vt:lpstr>優雅で華やかな洋上のホテルライフ</vt:lpstr>
      <vt:lpstr>気軽に楽しめるカジュアルクルーズ</vt:lpstr>
      <vt:lpstr>ワンランク上のラグジュアリークルーズ</vt:lpstr>
      <vt:lpstr>よくある質問</vt:lpstr>
      <vt:lpstr>ドレスコードについて</vt:lpstr>
      <vt:lpstr>客船の紹介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2013-01-10T02:03:14Z</dcterms:created>
  <dcterms:modified xsi:type="dcterms:W3CDTF">2020-06-06T11:03:53Z</dcterms:modified>
</cp:coreProperties>
</file>